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4"/>
  </p:notesMasterIdLst>
  <p:sldIdLst>
    <p:sldId id="257" r:id="rId3"/>
    <p:sldId id="258" r:id="rId4"/>
    <p:sldId id="259" r:id="rId5"/>
    <p:sldId id="260" r:id="rId6"/>
    <p:sldId id="266" r:id="rId7"/>
    <p:sldId id="261" r:id="rId8"/>
    <p:sldId id="262" r:id="rId9"/>
    <p:sldId id="264" r:id="rId10"/>
    <p:sldId id="265" r:id="rId11"/>
    <p:sldId id="263" r:id="rId12"/>
    <p:sldId id="267" r:id="rId13"/>
  </p:sldIdLst>
  <p:sldSz cx="9144000" cy="6858000" type="screen4x3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61249" autoAdjust="0"/>
  </p:normalViewPr>
  <p:slideViewPr>
    <p:cSldViewPr snapToGrid="0">
      <p:cViewPr varScale="1">
        <p:scale>
          <a:sx n="117" d="100"/>
          <a:sy n="117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37D58-D045-4097-AD35-FD8664F10E4C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6DF06-B34B-4732-9496-5F1CC746B0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06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E03CA43-D23C-471B-AA3E-DCE1976530D4}" type="datetimeFigureOut">
              <a:rPr lang="en-US" smtClean="0"/>
              <a:t>7/6/2015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6336643-4896-466A-ADE2-D57DBEAA774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321" y="1404583"/>
            <a:ext cx="8077200" cy="1673352"/>
          </a:xfrm>
        </p:spPr>
        <p:txBody>
          <a:bodyPr>
            <a:noAutofit/>
          </a:bodyPr>
          <a:lstStyle/>
          <a:p>
            <a:pPr algn="ctr"/>
            <a:r>
              <a:rPr lang="en-AU" sz="4000" dirty="0" smtClean="0"/>
              <a:t>“I had fun, as did my whole family” </a:t>
            </a:r>
            <a:br>
              <a:rPr lang="en-AU" sz="4000" dirty="0" smtClean="0"/>
            </a:br>
            <a:r>
              <a:rPr lang="en-AU" sz="4000" dirty="0" smtClean="0"/>
              <a:t>Contextualising </a:t>
            </a:r>
            <a:r>
              <a:rPr lang="en-AU" sz="4000" dirty="0"/>
              <a:t>academic literacies in technical writing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978" y="3380014"/>
            <a:ext cx="8077200" cy="1499616"/>
          </a:xfrm>
        </p:spPr>
        <p:txBody>
          <a:bodyPr>
            <a:normAutofit/>
          </a:bodyPr>
          <a:lstStyle/>
          <a:p>
            <a:r>
              <a:rPr lang="en-AU" dirty="0" smtClean="0"/>
              <a:t>Chris Cook </a:t>
            </a:r>
          </a:p>
          <a:p>
            <a:r>
              <a:rPr lang="en-AU" dirty="0" smtClean="0"/>
              <a:t>STEPS Head of Program, </a:t>
            </a:r>
            <a:r>
              <a:rPr lang="en-AU" dirty="0" err="1" smtClean="0"/>
              <a:t>CQUniversity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7982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Technical Writing for University (TWU)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One of two academic writing units in STEPS</a:t>
            </a:r>
          </a:p>
          <a:p>
            <a:endParaRPr lang="en-AU" dirty="0" smtClean="0"/>
          </a:p>
          <a:p>
            <a:r>
              <a:rPr lang="en-AU" dirty="0" smtClean="0"/>
              <a:t>Designed for </a:t>
            </a:r>
            <a:r>
              <a:rPr lang="en-AU" dirty="0"/>
              <a:t>students intending to study </a:t>
            </a:r>
            <a:r>
              <a:rPr lang="en-AU" dirty="0" smtClean="0"/>
              <a:t>health</a:t>
            </a:r>
            <a:r>
              <a:rPr lang="en-AU" dirty="0"/>
              <a:t>, </a:t>
            </a:r>
            <a:r>
              <a:rPr lang="en-AU" dirty="0" smtClean="0"/>
              <a:t>science </a:t>
            </a:r>
            <a:r>
              <a:rPr lang="en-AU" dirty="0"/>
              <a:t>or </a:t>
            </a:r>
            <a:r>
              <a:rPr lang="en-AU" dirty="0" smtClean="0"/>
              <a:t>engineering </a:t>
            </a:r>
          </a:p>
          <a:p>
            <a:endParaRPr lang="en-AU" dirty="0" smtClean="0"/>
          </a:p>
          <a:p>
            <a:r>
              <a:rPr lang="en-AU" dirty="0" smtClean="0"/>
              <a:t>On-campus and distance study options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929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Development of TWU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First developed in 2012</a:t>
            </a:r>
          </a:p>
          <a:p>
            <a:endParaRPr lang="en-AU" dirty="0" smtClean="0"/>
          </a:p>
          <a:p>
            <a:r>
              <a:rPr lang="en-AU" dirty="0" smtClean="0"/>
              <a:t>Generic content, except for report topic options</a:t>
            </a:r>
          </a:p>
          <a:p>
            <a:endParaRPr lang="en-AU" dirty="0"/>
          </a:p>
          <a:p>
            <a:r>
              <a:rPr lang="en-AU" dirty="0" smtClean="0"/>
              <a:t>Changes made to assessment tasks in 2013</a:t>
            </a:r>
          </a:p>
          <a:p>
            <a:endParaRPr lang="en-AU" dirty="0"/>
          </a:p>
          <a:p>
            <a:r>
              <a:rPr lang="en-AU" dirty="0" smtClean="0"/>
              <a:t>SAF funding to develop new content in 2014 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56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Brief for SAF Development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Engaging content with topics on health, science and technology</a:t>
            </a:r>
          </a:p>
          <a:p>
            <a:endParaRPr lang="en-AU" dirty="0" smtClean="0"/>
          </a:p>
          <a:p>
            <a:r>
              <a:rPr lang="en-AU" dirty="0" smtClean="0"/>
              <a:t>Incorporate activities that facilitate social interactions </a:t>
            </a:r>
          </a:p>
          <a:p>
            <a:endParaRPr lang="en-AU" dirty="0"/>
          </a:p>
          <a:p>
            <a:r>
              <a:rPr lang="en-AU" dirty="0" smtClean="0"/>
              <a:t>Embed skills within topics of interest for students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330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TWU Content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b="1" dirty="0" smtClean="0"/>
              <a:t>Four modules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Each module three weeks in duration with different topic each week, e.g.</a:t>
            </a:r>
          </a:p>
          <a:p>
            <a:pPr lvl="1"/>
            <a:r>
              <a:rPr lang="en-AU" dirty="0" smtClean="0"/>
              <a:t>alternative medicine, </a:t>
            </a:r>
            <a:r>
              <a:rPr lang="en-AU" dirty="0" err="1" smtClean="0"/>
              <a:t>exo</a:t>
            </a:r>
            <a:r>
              <a:rPr lang="en-AU" dirty="0" smtClean="0"/>
              <a:t>-suits, energy, gizmos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9" y="2358681"/>
            <a:ext cx="1975756" cy="1937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707" y="2886792"/>
            <a:ext cx="2462877" cy="179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4" y="1556342"/>
            <a:ext cx="2019316" cy="1570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945" y="2502091"/>
            <a:ext cx="2939455" cy="16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10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Weekly activities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Four sections: </a:t>
            </a:r>
          </a:p>
          <a:p>
            <a:pPr marL="971550" lvl="1" indent="-514350">
              <a:buFont typeface="+mj-lt"/>
              <a:buAutoNum type="arabicPeriod"/>
            </a:pPr>
            <a:endParaRPr lang="en-AU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AU" b="1" dirty="0" smtClean="0"/>
              <a:t>Discussion</a:t>
            </a:r>
            <a:r>
              <a:rPr lang="en-AU" dirty="0" smtClean="0"/>
              <a:t> – think, write and share</a:t>
            </a:r>
          </a:p>
          <a:p>
            <a:pPr marL="925830" lvl="1" indent="-514350">
              <a:buFont typeface="+mj-lt"/>
              <a:buAutoNum type="arabicPeriod"/>
            </a:pPr>
            <a:endParaRPr lang="en-AU" dirty="0" smtClean="0"/>
          </a:p>
          <a:p>
            <a:pPr marL="925830" lvl="1" indent="-514350">
              <a:buFont typeface="+mj-lt"/>
              <a:buAutoNum type="arabicPeriod"/>
            </a:pPr>
            <a:r>
              <a:rPr lang="en-AU" b="1" dirty="0" smtClean="0"/>
              <a:t>Technical Writing Skills </a:t>
            </a:r>
            <a:r>
              <a:rPr lang="en-AU" dirty="0" smtClean="0"/>
              <a:t>– analyse technical text types</a:t>
            </a:r>
          </a:p>
          <a:p>
            <a:pPr marL="925830" lvl="1" indent="-514350">
              <a:buFont typeface="+mj-lt"/>
              <a:buAutoNum type="arabicPeriod"/>
            </a:pPr>
            <a:endParaRPr lang="en-AU" dirty="0" smtClean="0"/>
          </a:p>
          <a:p>
            <a:pPr marL="925830" lvl="1" indent="-514350">
              <a:buFont typeface="+mj-lt"/>
              <a:buAutoNum type="arabicPeriod"/>
            </a:pPr>
            <a:r>
              <a:rPr lang="en-AU" b="1" dirty="0" smtClean="0"/>
              <a:t>Language Points </a:t>
            </a:r>
            <a:r>
              <a:rPr lang="en-AU" dirty="0" smtClean="0"/>
              <a:t>– vocabulary, grammar, punctuation in context of topic</a:t>
            </a:r>
          </a:p>
          <a:p>
            <a:pPr marL="925830" lvl="1" indent="-514350">
              <a:buFont typeface="+mj-lt"/>
              <a:buAutoNum type="arabicPeriod"/>
            </a:pPr>
            <a:endParaRPr lang="en-AU" dirty="0" smtClean="0"/>
          </a:p>
          <a:p>
            <a:pPr marL="925830" lvl="1" indent="-514350">
              <a:buFont typeface="+mj-lt"/>
              <a:buAutoNum type="arabicPeriod"/>
            </a:pPr>
            <a:r>
              <a:rPr lang="en-AU" b="1" dirty="0" smtClean="0"/>
              <a:t>Assessment Step </a:t>
            </a:r>
            <a:r>
              <a:rPr lang="en-AU" dirty="0" smtClean="0"/>
              <a:t>– scaffolded application of knowledge and skills to assessment tasks</a:t>
            </a:r>
          </a:p>
        </p:txBody>
      </p:sp>
    </p:spTree>
    <p:extLst>
      <p:ext uri="{BB962C8B-B14F-4D97-AF65-F5344CB8AC3E}">
        <p14:creationId xmlns:p14="http://schemas.microsoft.com/office/powerpoint/2010/main" val="63939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TWU Assessments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b="1" dirty="0" smtClean="0"/>
              <a:t>Write a set of instructions</a:t>
            </a:r>
          </a:p>
          <a:p>
            <a:pPr marL="914400" lvl="1" indent="-514350"/>
            <a:r>
              <a:rPr lang="en-AU" dirty="0" smtClean="0"/>
              <a:t>Students choose an activity they are familiar with </a:t>
            </a:r>
            <a:r>
              <a:rPr lang="en-AU" dirty="0" smtClean="0">
                <a:solidFill>
                  <a:srgbClr val="0070C0"/>
                </a:solidFill>
              </a:rPr>
              <a:t>(use students’ existing knowledge)</a:t>
            </a:r>
          </a:p>
          <a:p>
            <a:pPr marL="914400" lvl="1" indent="-514350"/>
            <a:r>
              <a:rPr lang="en-AU" dirty="0" smtClean="0"/>
              <a:t>Seek permission for activity </a:t>
            </a:r>
            <a:r>
              <a:rPr lang="en-AU" dirty="0" smtClean="0">
                <a:solidFill>
                  <a:srgbClr val="0070C0"/>
                </a:solidFill>
              </a:rPr>
              <a:t>(check engagement)</a:t>
            </a:r>
          </a:p>
          <a:p>
            <a:pPr marL="914400" lvl="1" indent="-514350"/>
            <a:r>
              <a:rPr lang="en-AU" dirty="0" smtClean="0"/>
              <a:t>Test on others </a:t>
            </a:r>
            <a:r>
              <a:rPr lang="en-AU" dirty="0" smtClean="0">
                <a:solidFill>
                  <a:srgbClr val="0070C0"/>
                </a:solidFill>
              </a:rPr>
              <a:t>(social interaction)</a:t>
            </a:r>
            <a:r>
              <a:rPr lang="en-AU" dirty="0" smtClean="0"/>
              <a:t> </a:t>
            </a:r>
          </a:p>
          <a:p>
            <a:pPr marL="514350" indent="-514350"/>
            <a:endParaRPr lang="en-AU" dirty="0" smtClean="0"/>
          </a:p>
          <a:p>
            <a:pPr marL="514350" indent="-514350"/>
            <a:r>
              <a:rPr lang="en-AU" b="1" dirty="0" smtClean="0"/>
              <a:t>Academic Literacies</a:t>
            </a:r>
            <a:endParaRPr lang="en-AU" b="1" dirty="0"/>
          </a:p>
          <a:p>
            <a:pPr marL="914400" lvl="1" indent="-514350"/>
            <a:r>
              <a:rPr lang="en-AU" dirty="0" smtClean="0"/>
              <a:t>Follow explicit format</a:t>
            </a:r>
          </a:p>
          <a:p>
            <a:pPr marL="914400" lvl="1" indent="-514350"/>
            <a:r>
              <a:rPr lang="en-AU" dirty="0" smtClean="0"/>
              <a:t>Consider </a:t>
            </a:r>
            <a:r>
              <a:rPr lang="en-AU" dirty="0"/>
              <a:t>audience and </a:t>
            </a:r>
            <a:r>
              <a:rPr lang="en-AU" dirty="0" smtClean="0"/>
              <a:t>purpose</a:t>
            </a:r>
          </a:p>
          <a:p>
            <a:pPr marL="914400" lvl="1" indent="-514350"/>
            <a:r>
              <a:rPr lang="en-AU" dirty="0" smtClean="0"/>
              <a:t>Write </a:t>
            </a:r>
            <a:r>
              <a:rPr lang="en-AU" dirty="0"/>
              <a:t>concisely and consistently using a formal and objective </a:t>
            </a:r>
            <a:r>
              <a:rPr lang="en-AU" dirty="0" smtClean="0"/>
              <a:t>tone</a:t>
            </a:r>
          </a:p>
          <a:p>
            <a:pPr marL="914400" lvl="1" indent="-514350"/>
            <a:r>
              <a:rPr lang="en-AU" dirty="0" smtClean="0"/>
              <a:t>Incorporate </a:t>
            </a:r>
            <a:r>
              <a:rPr lang="en-AU" dirty="0"/>
              <a:t>figures </a:t>
            </a:r>
            <a:r>
              <a:rPr lang="en-AU" dirty="0" smtClean="0"/>
              <a:t>into </a:t>
            </a:r>
            <a:r>
              <a:rPr lang="en-AU" dirty="0"/>
              <a:t>a document according to </a:t>
            </a:r>
            <a:r>
              <a:rPr lang="en-AU" dirty="0" smtClean="0"/>
              <a:t>the conventions </a:t>
            </a:r>
            <a:r>
              <a:rPr lang="en-AU" dirty="0"/>
              <a:t>required by </a:t>
            </a:r>
            <a:r>
              <a:rPr lang="en-AU" dirty="0" err="1" smtClean="0"/>
              <a:t>CQUniversity</a:t>
            </a:r>
            <a:endParaRPr lang="en-A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030" y="3265714"/>
            <a:ext cx="1922713" cy="176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94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TWU Assessments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AU" b="1" dirty="0" smtClean="0"/>
              <a:t>Write an Experimental (lab) Report</a:t>
            </a:r>
          </a:p>
          <a:p>
            <a:pPr marL="914400" lvl="1" indent="-514350"/>
            <a:r>
              <a:rPr lang="en-AU" dirty="0" smtClean="0"/>
              <a:t>Students choose simple experiment from options and add variable(s)</a:t>
            </a:r>
          </a:p>
          <a:p>
            <a:pPr marL="914400" lvl="1" indent="-514350"/>
            <a:r>
              <a:rPr lang="en-AU" dirty="0" smtClean="0"/>
              <a:t>Scaffolded data collection </a:t>
            </a:r>
            <a:r>
              <a:rPr lang="en-AU" dirty="0" smtClean="0">
                <a:solidFill>
                  <a:srgbClr val="0070C0"/>
                </a:solidFill>
              </a:rPr>
              <a:t>(social interaction)</a:t>
            </a:r>
          </a:p>
          <a:p>
            <a:pPr marL="514350" indent="-514350"/>
            <a:endParaRPr lang="en-AU" dirty="0" smtClean="0"/>
          </a:p>
          <a:p>
            <a:pPr marL="514350" indent="-514350"/>
            <a:r>
              <a:rPr lang="en-AU" b="1" dirty="0" smtClean="0"/>
              <a:t>Academic Literacies</a:t>
            </a:r>
            <a:endParaRPr lang="en-AU" b="1" dirty="0"/>
          </a:p>
          <a:p>
            <a:pPr marL="914400" lvl="1" indent="-514350"/>
            <a:r>
              <a:rPr lang="en-AU" dirty="0" smtClean="0"/>
              <a:t>Report writing</a:t>
            </a:r>
          </a:p>
          <a:p>
            <a:pPr marL="914400" lvl="1" indent="-514350"/>
            <a:r>
              <a:rPr lang="en-AU" dirty="0" smtClean="0"/>
              <a:t>Builds </a:t>
            </a:r>
            <a:r>
              <a:rPr lang="en-AU" dirty="0"/>
              <a:t>on </a:t>
            </a:r>
            <a:r>
              <a:rPr lang="en-AU" dirty="0" smtClean="0"/>
              <a:t>academic literacies of </a:t>
            </a:r>
            <a:r>
              <a:rPr lang="en-AU" dirty="0"/>
              <a:t>previous </a:t>
            </a:r>
            <a:r>
              <a:rPr lang="en-AU" dirty="0" smtClean="0"/>
              <a:t>assessment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7887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TWU Assessments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AU" b="1" dirty="0" smtClean="0"/>
              <a:t>Write a Recommendation Report</a:t>
            </a:r>
          </a:p>
          <a:p>
            <a:pPr marL="914400" lvl="1" indent="-514350"/>
            <a:r>
              <a:rPr lang="en-AU" dirty="0" smtClean="0"/>
              <a:t>Students choose recommendation report topic from options and research</a:t>
            </a:r>
          </a:p>
          <a:p>
            <a:pPr marL="914400" lvl="1" indent="-514350"/>
            <a:r>
              <a:rPr lang="en-AU" dirty="0" smtClean="0"/>
              <a:t>Scaffolded information literacy tasks</a:t>
            </a:r>
          </a:p>
          <a:p>
            <a:pPr marL="914400" lvl="1" indent="-514350"/>
            <a:endParaRPr lang="en-AU" dirty="0" smtClean="0"/>
          </a:p>
          <a:p>
            <a:pPr marL="514350" indent="-514350"/>
            <a:r>
              <a:rPr lang="en-AU" b="1" dirty="0" smtClean="0"/>
              <a:t>Academic Literacies</a:t>
            </a:r>
            <a:endParaRPr lang="en-AU" b="1" dirty="0"/>
          </a:p>
          <a:p>
            <a:pPr marL="914400" lvl="1" indent="-514350"/>
            <a:r>
              <a:rPr lang="en-AU" dirty="0" smtClean="0"/>
              <a:t>Builds </a:t>
            </a:r>
            <a:r>
              <a:rPr lang="en-AU" dirty="0"/>
              <a:t>on </a:t>
            </a:r>
            <a:r>
              <a:rPr lang="en-AU" dirty="0" smtClean="0"/>
              <a:t>academic literacies of </a:t>
            </a:r>
            <a:r>
              <a:rPr lang="en-AU" dirty="0"/>
              <a:t>previous </a:t>
            </a:r>
            <a:r>
              <a:rPr lang="en-AU" dirty="0" smtClean="0"/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407959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Outcomes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Students more engaged</a:t>
            </a:r>
          </a:p>
          <a:p>
            <a:endParaRPr lang="en-AU" dirty="0"/>
          </a:p>
          <a:p>
            <a:r>
              <a:rPr lang="en-AU" dirty="0" smtClean="0"/>
              <a:t>Positive feedback from students</a:t>
            </a:r>
          </a:p>
          <a:p>
            <a:endParaRPr lang="en-AU" dirty="0" smtClean="0"/>
          </a:p>
          <a:p>
            <a:r>
              <a:rPr lang="en-AU" dirty="0" smtClean="0"/>
              <a:t>Improved academic literacies</a:t>
            </a:r>
            <a:endParaRPr lang="en-AU" dirty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pPr marL="0" indent="0">
              <a:buNone/>
            </a:pP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58907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Academic Literacies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Lee and Street’s (1998) model of academic literacies attempts to recognise: </a:t>
            </a:r>
          </a:p>
          <a:p>
            <a:pPr lvl="1"/>
            <a:r>
              <a:rPr lang="en-AU" altLang="en-US" dirty="0" smtClean="0"/>
              <a:t>Multiple and conflicting literacy practices</a:t>
            </a:r>
          </a:p>
          <a:p>
            <a:pPr lvl="1"/>
            <a:r>
              <a:rPr lang="en-AU" altLang="en-US" dirty="0" smtClean="0"/>
              <a:t>Broad communicative repertoires required to switch between genres, fields, disciplines and audience expectations</a:t>
            </a:r>
          </a:p>
          <a:p>
            <a:pPr lvl="1"/>
            <a:r>
              <a:rPr lang="en-AU" altLang="en-US" dirty="0" smtClean="0"/>
              <a:t>Literacies as social practices at level of epistemology and identity</a:t>
            </a:r>
            <a:endParaRPr lang="en-AU" dirty="0" smtClean="0"/>
          </a:p>
          <a:p>
            <a:pPr marL="118872" indent="0">
              <a:buNone/>
            </a:pPr>
            <a:endParaRPr lang="en-AU" sz="1400" dirty="0" smtClean="0"/>
          </a:p>
          <a:p>
            <a:pPr marL="118872" indent="0">
              <a:buNone/>
            </a:pPr>
            <a:r>
              <a:rPr lang="en-AU" sz="1400" dirty="0" smtClean="0"/>
              <a:t>Lea, MR &amp; Street, BV, 1998, ‘Student writing in higher education: an academic literacies approach, Studies in Higher Education, vol. 23, no. 2, pp. 157-172.</a:t>
            </a:r>
          </a:p>
          <a:p>
            <a:endParaRPr lang="en-AU" dirty="0" smtClean="0"/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93034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28C8A81-7948-4D5E-8AFD-F333F23DF5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0</TotalTime>
  <Words>407</Words>
  <Application>Microsoft Office PowerPoint</Application>
  <PresentationFormat>On-screen Show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Module</vt:lpstr>
      <vt:lpstr>“I had fun, as did my whole family”  Contextualising academic literacies in technical writing</vt:lpstr>
      <vt:lpstr>Technical Writing for University (TWU)</vt:lpstr>
      <vt:lpstr>Development of TWU</vt:lpstr>
      <vt:lpstr>Brief for SAF Development</vt:lpstr>
      <vt:lpstr>TWU Content</vt:lpstr>
      <vt:lpstr>Weekly activities</vt:lpstr>
      <vt:lpstr>TWU Assessments</vt:lpstr>
      <vt:lpstr>TWU Assessments</vt:lpstr>
      <vt:lpstr>TWU Assessments</vt:lpstr>
      <vt:lpstr>Outcomes</vt:lpstr>
      <vt:lpstr>Academic Literacies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2015-07-04T09:02:05Z</dcterms:created>
  <dcterms:modified xsi:type="dcterms:W3CDTF">2015-07-06T01:02:36Z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TC027415049991</vt:lpwstr>
  </property>
</Properties>
</file>